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57" r:id="rId5"/>
    <p:sldId id="258" r:id="rId6"/>
    <p:sldId id="259"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25.04.2021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25.04.2021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25.04.2021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25.04.2021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8" cy="6858000"/>
          </a:xfrm>
          <a:prstGeom prst="rect">
            <a:avLst/>
          </a:prstGeom>
        </p:spPr>
      </p:pic>
      <p:sp>
        <p:nvSpPr>
          <p:cNvPr id="2" name="Заголовок 1"/>
          <p:cNvSpPr>
            <a:spLocks noGrp="1"/>
          </p:cNvSpPr>
          <p:nvPr>
            <p:ph type="ctrTitle"/>
          </p:nvPr>
        </p:nvSpPr>
        <p:spPr>
          <a:xfrm>
            <a:off x="107504" y="2132856"/>
            <a:ext cx="7344816" cy="1512168"/>
          </a:xfrm>
        </p:spPr>
        <p:txBody>
          <a:bodyPr>
            <a:normAutofit/>
          </a:bodyPr>
          <a:lstStyle/>
          <a:p>
            <a:r>
              <a:rPr lang="kk-KZ" sz="3200" b="1" dirty="0">
                <a:solidFill>
                  <a:schemeClr val="bg1"/>
                </a:solidFill>
                <a:latin typeface="Times New Roman" pitchFamily="18" charset="0"/>
                <a:cs typeface="Times New Roman" pitchFamily="18" charset="0"/>
              </a:rPr>
              <a:t>Жол төсемесін және жол </a:t>
            </a:r>
            <a:r>
              <a:rPr lang="kk-KZ" sz="3200" b="1" dirty="0" smtClean="0">
                <a:solidFill>
                  <a:schemeClr val="bg1"/>
                </a:solidFill>
                <a:latin typeface="Times New Roman" pitchFamily="18" charset="0"/>
                <a:cs typeface="Times New Roman" pitchFamily="18" charset="0"/>
              </a:rPr>
              <a:t/>
            </a:r>
            <a:br>
              <a:rPr lang="kk-KZ" sz="3200" b="1" dirty="0" smtClean="0">
                <a:solidFill>
                  <a:schemeClr val="bg1"/>
                </a:solidFill>
                <a:latin typeface="Times New Roman" pitchFamily="18" charset="0"/>
                <a:cs typeface="Times New Roman" pitchFamily="18" charset="0"/>
              </a:rPr>
            </a:br>
            <a:r>
              <a:rPr lang="kk-KZ" sz="3200" b="1" dirty="0" smtClean="0">
                <a:solidFill>
                  <a:schemeClr val="bg1"/>
                </a:solidFill>
                <a:latin typeface="Times New Roman" pitchFamily="18" charset="0"/>
                <a:cs typeface="Times New Roman" pitchFamily="18" charset="0"/>
              </a:rPr>
              <a:t>жамылғысын </a:t>
            </a:r>
            <a:r>
              <a:rPr lang="kk-KZ" sz="3200" b="1" dirty="0">
                <a:solidFill>
                  <a:schemeClr val="bg1"/>
                </a:solidFill>
                <a:latin typeface="Times New Roman" pitchFamily="18" charset="0"/>
                <a:cs typeface="Times New Roman" pitchFamily="18" charset="0"/>
              </a:rPr>
              <a:t>жөндеу технологиясы</a:t>
            </a:r>
            <a:endParaRPr lang="ru-RU" sz="32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169425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200" y="476672"/>
            <a:ext cx="8229600" cy="576064"/>
          </a:xfrm>
        </p:spPr>
        <p:txBody>
          <a:bodyPr>
            <a:normAutofit/>
          </a:bodyPr>
          <a:lstStyle/>
          <a:p>
            <a:r>
              <a:rPr lang="ru-RU" sz="2400" b="1" dirty="0">
                <a:latin typeface="Times New Roman" panose="02020603050405020304" pitchFamily="18" charset="0"/>
                <a:cs typeface="Times New Roman" panose="02020603050405020304" pitchFamily="18" charset="0"/>
              </a:rPr>
              <a:t>ТЕРМИНДЕР ЖӘНЕ АНЫҚТАМАЛАР</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a:xfrm>
            <a:off x="457200" y="1052736"/>
            <a:ext cx="8686800" cy="5073427"/>
          </a:xfrm>
        </p:spPr>
        <p:txBody>
          <a:bodyPr>
            <a:noAutofit/>
          </a:bodyPr>
          <a:lstStyle/>
          <a:p>
            <a:r>
              <a:rPr lang="kk-KZ" sz="2000" b="1" dirty="0">
                <a:latin typeface="Times New Roman" panose="02020603050405020304" pitchFamily="18" charset="0"/>
                <a:cs typeface="Times New Roman" panose="02020603050405020304" pitchFamily="18" charset="0"/>
              </a:rPr>
              <a:t>Терең жолтабан</a:t>
            </a:r>
            <a:r>
              <a:rPr lang="ru-RU" sz="2000" dirty="0">
                <a:latin typeface="Times New Roman" panose="02020603050405020304" pitchFamily="18" charset="0"/>
                <a:cs typeface="Times New Roman" panose="02020603050405020304" pitchFamily="18" charset="0"/>
              </a:rPr>
              <a:t> - пайда болу себебі жол жамылғысының қабаттарынан төмен немесе топырақ төсемінде орналасқан жол жамылғысының тұрақсыз қабаттарында қалдық деформациялардың жиналуы болып табылады.</a:t>
            </a:r>
          </a:p>
          <a:p>
            <a:r>
              <a:rPr lang="kk-KZ" sz="2000" b="1" dirty="0">
                <a:latin typeface="Times New Roman" panose="02020603050405020304" pitchFamily="18" charset="0"/>
                <a:cs typeface="Times New Roman" panose="02020603050405020304" pitchFamily="18" charset="0"/>
              </a:rPr>
              <a:t>Тұрақсыз қабат</a:t>
            </a: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физикалық-механикалық қасиеттері жолды пайдаланудың қалыптасқан жағдайларындағы қозғалысқа ығысуға қарсылығы, беріктігі немесе басқа да көрсеткіштері бойынша талаптарға сәйкес келмейтін жол жамылғысының немесе жер төсемінің қабаты.</a:t>
            </a:r>
          </a:p>
          <a:p>
            <a:r>
              <a:rPr lang="kk-KZ" sz="2000" b="1" dirty="0">
                <a:latin typeface="Times New Roman" panose="02020603050405020304" pitchFamily="18" charset="0"/>
                <a:cs typeface="Times New Roman" panose="02020603050405020304" pitchFamily="18" charset="0"/>
              </a:rPr>
              <a:t>Асфальтобетонды регенерациялау</a:t>
            </a: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жаңа тас материалдарын, битум мен регенерация құралдарын қоса отырып, ескі асфальтбетонның жоғалған қасиеттерін қалпына келтіру.</a:t>
            </a:r>
          </a:p>
          <a:p>
            <a:r>
              <a:rPr lang="ru-RU" sz="2000" b="1" dirty="0">
                <a:latin typeface="Times New Roman" panose="02020603050405020304" pitchFamily="18" charset="0"/>
                <a:cs typeface="Times New Roman" panose="02020603050405020304" pitchFamily="18" charset="0"/>
              </a:rPr>
              <a:t>Ремиксинг</a:t>
            </a:r>
            <a:r>
              <a:rPr lang="ru-RU" sz="2000" dirty="0">
                <a:latin typeface="Times New Roman" panose="02020603050405020304" pitchFamily="18" charset="0"/>
                <a:cs typeface="Times New Roman" panose="02020603050405020304" pitchFamily="18" charset="0"/>
              </a:rPr>
              <a:t> – қолданыстағы асфальтбетонды төсеме материалдарын ыстық тәсілмен орнында қайта өңдеу жолымен қайта пайдалану технологиясы, ол ескі төсемені қыздыру, фрезерлеу, ескі және жаңа қоспа материалдарын немесе ескі қоспаға битум және ескі битумды регенерациялауға арналған қоспалармен өңделген ұсақ тас</a:t>
            </a:r>
            <a:r>
              <a:rPr lang="kk-KZ" sz="2000" dirty="0">
                <a:latin typeface="Times New Roman" panose="02020603050405020304" pitchFamily="18" charset="0"/>
                <a:cs typeface="Times New Roman" panose="02020603050405020304" pitchFamily="18" charset="0"/>
              </a:rPr>
              <a:t>тармен</a:t>
            </a:r>
            <a:r>
              <a:rPr lang="ru-RU" sz="2000" dirty="0">
                <a:latin typeface="Times New Roman" panose="02020603050405020304" pitchFamily="18" charset="0"/>
                <a:cs typeface="Times New Roman" panose="02020603050405020304" pitchFamily="18" charset="0"/>
              </a:rPr>
              <a:t> араластыру.</a:t>
            </a:r>
          </a:p>
        </p:txBody>
      </p:sp>
    </p:spTree>
    <p:extLst>
      <p:ext uri="{BB962C8B-B14F-4D97-AF65-F5344CB8AC3E}">
        <p14:creationId xmlns:p14="http://schemas.microsoft.com/office/powerpoint/2010/main" val="659318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3" name="Объект 2"/>
          <p:cNvSpPr>
            <a:spLocks noGrp="1"/>
          </p:cNvSpPr>
          <p:nvPr>
            <p:ph idx="1"/>
          </p:nvPr>
        </p:nvSpPr>
        <p:spPr>
          <a:xfrm>
            <a:off x="323528" y="692696"/>
            <a:ext cx="8683633" cy="5145435"/>
          </a:xfrm>
        </p:spPr>
        <p:txBody>
          <a:bodyPr>
            <a:noAutofit/>
          </a:bodyPr>
          <a:lstStyle/>
          <a:p>
            <a:r>
              <a:rPr lang="ru-RU" sz="1800" b="1" dirty="0">
                <a:latin typeface="Times New Roman" panose="02020603050405020304" pitchFamily="18" charset="0"/>
                <a:cs typeface="Times New Roman" panose="02020603050405020304" pitchFamily="18" charset="0"/>
              </a:rPr>
              <a:t>Ремиксинг плюс</a:t>
            </a:r>
            <a:r>
              <a:rPr lang="ru-RU" sz="1800" dirty="0">
                <a:latin typeface="Times New Roman" panose="02020603050405020304" pitchFamily="18" charset="0"/>
                <a:cs typeface="Times New Roman" panose="02020603050405020304" pitchFamily="18" charset="0"/>
              </a:rPr>
              <a:t> – </a:t>
            </a:r>
            <a:r>
              <a:rPr lang="kk-KZ"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Ремиксер</a:t>
            </a:r>
            <a:r>
              <a:rPr lang="kk-KZ"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машинасының көмегімен ескі төсемені ыстық тәсілмен алуға және ескі </a:t>
            </a:r>
            <a:r>
              <a:rPr lang="ru-RU" sz="1800" dirty="0" smtClean="0">
                <a:latin typeface="Times New Roman" panose="02020603050405020304" pitchFamily="18" charset="0"/>
                <a:cs typeface="Times New Roman" panose="02020603050405020304" pitchFamily="18" charset="0"/>
              </a:rPr>
              <a:t>төсеме </a:t>
            </a:r>
            <a:r>
              <a:rPr lang="ru-RU" sz="1800" dirty="0">
                <a:latin typeface="Times New Roman" panose="02020603050405020304" pitchFamily="18" charset="0"/>
                <a:cs typeface="Times New Roman" panose="02020603050405020304" pitchFamily="18" charset="0"/>
              </a:rPr>
              <a:t>материалдарын жаюға, артынан жедел түрде жаңа қоспадан жұқа тозу қабатын </a:t>
            </a:r>
            <a:r>
              <a:rPr lang="ru-RU" sz="1800" dirty="0" err="1">
                <a:latin typeface="Times New Roman" panose="02020603050405020304" pitchFamily="18" charset="0"/>
                <a:cs typeface="Times New Roman" panose="02020603050405020304" pitchFamily="18" charset="0"/>
              </a:rPr>
              <a:t>бір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стадияда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салуға</a:t>
            </a:r>
            <a:r>
              <a:rPr lang="ru-RU" sz="1800" dirty="0">
                <a:latin typeface="Times New Roman" panose="02020603050405020304" pitchFamily="18" charset="0"/>
                <a:cs typeface="Times New Roman" panose="02020603050405020304" pitchFamily="18" charset="0"/>
              </a:rPr>
              <a:t> арналған </a:t>
            </a:r>
            <a:r>
              <a:rPr lang="ru-RU" sz="1800" dirty="0" err="1">
                <a:latin typeface="Times New Roman" panose="02020603050405020304" pitchFamily="18" charset="0"/>
                <a:cs typeface="Times New Roman" panose="02020603050405020304" pitchFamily="18" charset="0"/>
              </a:rPr>
              <a:t>жабдықты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қолдана</a:t>
            </a:r>
            <a:r>
              <a:rPr lang="ru-RU" sz="1800" dirty="0">
                <a:latin typeface="Times New Roman" panose="02020603050405020304" pitchFamily="18" charset="0"/>
                <a:cs typeface="Times New Roman" panose="02020603050405020304" pitchFamily="18" charset="0"/>
              </a:rPr>
              <a:t> отырып </a:t>
            </a:r>
            <a:r>
              <a:rPr lang="ru-RU" sz="1800" dirty="0" err="1">
                <a:latin typeface="Times New Roman" panose="02020603050405020304" pitchFamily="18" charset="0"/>
                <a:cs typeface="Times New Roman" panose="02020603050405020304" pitchFamily="18" charset="0"/>
              </a:rPr>
              <a:t>орындалатын</a:t>
            </a:r>
            <a:r>
              <a:rPr lang="ru-RU" sz="1800" dirty="0">
                <a:latin typeface="Times New Roman" panose="02020603050405020304" pitchFamily="18" charset="0"/>
                <a:cs typeface="Times New Roman" panose="02020603050405020304" pitchFamily="18" charset="0"/>
              </a:rPr>
              <a:t> технология.</a:t>
            </a:r>
          </a:p>
          <a:p>
            <a:r>
              <a:rPr lang="kk-KZ" sz="1800" b="1" dirty="0">
                <a:latin typeface="Times New Roman" panose="02020603050405020304" pitchFamily="18" charset="0"/>
                <a:cs typeface="Times New Roman" panose="02020603050405020304" pitchFamily="18" charset="0"/>
              </a:rPr>
              <a:t>Битумды регенерациялау құралдары</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битумның</a:t>
            </a:r>
            <a:r>
              <a:rPr lang="ru-RU" sz="1800" dirty="0">
                <a:latin typeface="Times New Roman" panose="02020603050405020304" pitchFamily="18" charset="0"/>
                <a:cs typeface="Times New Roman" panose="02020603050405020304" pitchFamily="18" charset="0"/>
              </a:rPr>
              <a:t> қасиеттерін қалпына келтіру </a:t>
            </a:r>
            <a:r>
              <a:rPr lang="ru-RU" sz="1800" dirty="0" err="1">
                <a:latin typeface="Times New Roman" panose="02020603050405020304" pitchFamily="18" charset="0"/>
                <a:cs typeface="Times New Roman" panose="02020603050405020304" pitchFamily="18" charset="0"/>
              </a:rPr>
              <a:t>үшін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жаңарту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қоспасына</a:t>
            </a:r>
            <a:r>
              <a:rPr lang="ru-RU" sz="1800" dirty="0">
                <a:latin typeface="Times New Roman" panose="02020603050405020304" pitchFamily="18" charset="0"/>
                <a:cs typeface="Times New Roman" panose="02020603050405020304" pitchFamily="18" charset="0"/>
              </a:rPr>
              <a:t> қажетті </a:t>
            </a:r>
            <a:r>
              <a:rPr lang="ru-RU" sz="1800" dirty="0" err="1">
                <a:latin typeface="Times New Roman" panose="02020603050405020304" pitchFamily="18" charset="0"/>
                <a:cs typeface="Times New Roman" panose="02020603050405020304" pitchFamily="18" charset="0"/>
              </a:rPr>
              <a:t>пропорцияда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қосылатын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мұнай</a:t>
            </a:r>
            <a:r>
              <a:rPr lang="ru-RU" sz="1800" dirty="0">
                <a:latin typeface="Times New Roman" panose="02020603050405020304" pitchFamily="18" charset="0"/>
                <a:cs typeface="Times New Roman" panose="02020603050405020304" pitchFamily="18" charset="0"/>
              </a:rPr>
              <a:t> өңдеу </a:t>
            </a:r>
            <a:r>
              <a:rPr lang="ru-RU" sz="1800" dirty="0" err="1">
                <a:latin typeface="Times New Roman" panose="02020603050405020304" pitchFamily="18" charset="0"/>
                <a:cs typeface="Times New Roman" panose="02020603050405020304" pitchFamily="18" charset="0"/>
              </a:rPr>
              <a:t>өнімі</a:t>
            </a:r>
            <a:r>
              <a:rPr lang="ru-RU" sz="1800" dirty="0">
                <a:latin typeface="Times New Roman" panose="02020603050405020304" pitchFamily="18" charset="0"/>
                <a:cs typeface="Times New Roman" panose="02020603050405020304" pitchFamily="18" charset="0"/>
              </a:rPr>
              <a:t> (пластификатор).</a:t>
            </a:r>
          </a:p>
          <a:p>
            <a:r>
              <a:rPr lang="kk-KZ" sz="1800" b="1" dirty="0">
                <a:latin typeface="Times New Roman" panose="02020603050405020304" pitchFamily="18" charset="0"/>
                <a:cs typeface="Times New Roman" panose="02020603050405020304" pitchFamily="18" charset="0"/>
              </a:rPr>
              <a:t>Жаңартылған қоспа</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ыстық фрезерлеу </a:t>
            </a:r>
            <a:r>
              <a:rPr lang="ru-RU" sz="1800" dirty="0" err="1">
                <a:latin typeface="Times New Roman" panose="02020603050405020304" pitchFamily="18" charset="0"/>
                <a:cs typeface="Times New Roman" panose="02020603050405020304" pitchFamily="18" charset="0"/>
              </a:rPr>
              <a:t>нәтижесінде</a:t>
            </a:r>
            <a:r>
              <a:rPr lang="ru-RU" sz="1800" dirty="0">
                <a:latin typeface="Times New Roman" panose="02020603050405020304" pitchFamily="18" charset="0"/>
                <a:cs typeface="Times New Roman" panose="02020603050405020304" pitchFamily="18" charset="0"/>
              </a:rPr>
              <a:t> ескі </a:t>
            </a:r>
            <a:r>
              <a:rPr lang="kk-KZ" sz="1800" dirty="0">
                <a:latin typeface="Times New Roman" panose="02020603050405020304" pitchFamily="18" charset="0"/>
                <a:cs typeface="Times New Roman" panose="02020603050405020304" pitchFamily="18" charset="0"/>
              </a:rPr>
              <a:t>төсемеден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алынған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битумоминералды</a:t>
            </a:r>
            <a:r>
              <a:rPr lang="ru-RU" sz="1800" dirty="0">
                <a:latin typeface="Times New Roman" panose="02020603050405020304" pitchFamily="18" charset="0"/>
                <a:cs typeface="Times New Roman" panose="02020603050405020304" pitchFamily="18" charset="0"/>
              </a:rPr>
              <a:t> қоспа</a:t>
            </a:r>
          </a:p>
          <a:p>
            <a:r>
              <a:rPr lang="ru-RU" sz="1800" b="1" dirty="0">
                <a:latin typeface="Times New Roman" panose="02020603050405020304" pitchFamily="18" charset="0"/>
                <a:cs typeface="Times New Roman" panose="02020603050405020304" pitchFamily="18" charset="0"/>
              </a:rPr>
              <a:t>Қайта өңделген қоспа</a:t>
            </a:r>
            <a:r>
              <a:rPr lang="ru-RU" sz="1800" dirty="0">
                <a:latin typeface="Times New Roman" panose="02020603050405020304" pitchFamily="18" charset="0"/>
                <a:cs typeface="Times New Roman" panose="02020603050405020304" pitchFamily="18" charset="0"/>
              </a:rPr>
              <a:t> – ескі және жаңа қоспадан және </a:t>
            </a:r>
            <a:r>
              <a:rPr lang="ru-RU" sz="1800" dirty="0" err="1">
                <a:latin typeface="Times New Roman" panose="02020603050405020304" pitchFamily="18" charset="0"/>
                <a:cs typeface="Times New Roman" panose="02020603050405020304" pitchFamily="18" charset="0"/>
              </a:rPr>
              <a:t>қосымшалардан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қажет</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болған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жағдайда</a:t>
            </a:r>
            <a:r>
              <a:rPr lang="ru-RU" sz="1800" dirty="0">
                <a:latin typeface="Times New Roman" panose="02020603050405020304" pitchFamily="18" charset="0"/>
                <a:cs typeface="Times New Roman" panose="02020603050405020304" pitchFamily="18" charset="0"/>
              </a:rPr>
              <a:t>)</a:t>
            </a:r>
            <a:r>
              <a:rPr lang="kk-KZ"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регенерация </a:t>
            </a:r>
            <a:r>
              <a:rPr lang="ru-RU" sz="1800" dirty="0" err="1">
                <a:latin typeface="Times New Roman" panose="02020603050405020304" pitchFamily="18" charset="0"/>
                <a:cs typeface="Times New Roman" panose="02020603050405020304" pitchFamily="18" charset="0"/>
              </a:rPr>
              <a:t>құралынан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пластификатордан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тұратын</a:t>
            </a:r>
            <a:r>
              <a:rPr lang="ru-RU" sz="1800" dirty="0">
                <a:latin typeface="Times New Roman" panose="02020603050405020304" pitchFamily="18" charset="0"/>
                <a:cs typeface="Times New Roman" panose="02020603050405020304" pitchFamily="18" charset="0"/>
              </a:rPr>
              <a:t> төсеме </a:t>
            </a:r>
            <a:r>
              <a:rPr lang="ru-RU" sz="1800" dirty="0" err="1">
                <a:latin typeface="Times New Roman" panose="02020603050405020304" pitchFamily="18" charset="0"/>
                <a:cs typeface="Times New Roman" panose="02020603050405020304" pitchFamily="18" charset="0"/>
              </a:rPr>
              <a:t>қабаттарын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орнатуға</a:t>
            </a:r>
            <a:r>
              <a:rPr lang="ru-RU" sz="1800" dirty="0">
                <a:latin typeface="Times New Roman" panose="02020603050405020304" pitchFamily="18" charset="0"/>
                <a:cs typeface="Times New Roman" panose="02020603050405020304" pitchFamily="18" charset="0"/>
              </a:rPr>
              <a:t> арналған </a:t>
            </a:r>
            <a:r>
              <a:rPr lang="ru-RU" sz="1800" dirty="0" err="1">
                <a:latin typeface="Times New Roman" panose="02020603050405020304" pitchFamily="18" charset="0"/>
                <a:cs typeface="Times New Roman" panose="02020603050405020304" pitchFamily="18" charset="0"/>
              </a:rPr>
              <a:t>битумоминералды</a:t>
            </a:r>
            <a:r>
              <a:rPr lang="ru-RU" sz="1800" dirty="0">
                <a:latin typeface="Times New Roman" panose="02020603050405020304" pitchFamily="18" charset="0"/>
                <a:cs typeface="Times New Roman" panose="02020603050405020304" pitchFamily="18" charset="0"/>
              </a:rPr>
              <a:t> қоспа.</a:t>
            </a:r>
          </a:p>
          <a:p>
            <a:r>
              <a:rPr lang="ru-RU" sz="1800" b="1" dirty="0" err="1">
                <a:latin typeface="Times New Roman" panose="02020603050405020304" pitchFamily="18" charset="0"/>
                <a:cs typeface="Times New Roman" panose="02020603050405020304" pitchFamily="18" charset="0"/>
              </a:rPr>
              <a:t>Гранулят</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жол жамылғысының </a:t>
            </a:r>
            <a:r>
              <a:rPr lang="ru-RU" sz="1800" dirty="0" err="1">
                <a:latin typeface="Times New Roman" panose="02020603050405020304" pitchFamily="18" charset="0"/>
                <a:cs typeface="Times New Roman" panose="02020603050405020304" pitchFamily="18" charset="0"/>
              </a:rPr>
              <a:t>қабаттарын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суық</a:t>
            </a:r>
            <a:r>
              <a:rPr lang="ru-RU" sz="1800" dirty="0">
                <a:latin typeface="Times New Roman" panose="02020603050405020304" pitchFamily="18" charset="0"/>
                <a:cs typeface="Times New Roman" panose="02020603050405020304" pitchFamily="18" charset="0"/>
              </a:rPr>
              <a:t> тәсілмен фрезерлеу </a:t>
            </a:r>
            <a:r>
              <a:rPr lang="ru-RU" sz="1800" dirty="0" err="1">
                <a:latin typeface="Times New Roman" panose="02020603050405020304" pitchFamily="18" charset="0"/>
                <a:cs typeface="Times New Roman" panose="02020603050405020304" pitchFamily="18" charset="0"/>
              </a:rPr>
              <a:t>нәтижесінде</a:t>
            </a:r>
            <a:r>
              <a:rPr lang="ru-RU" sz="1800" dirty="0">
                <a:latin typeface="Times New Roman" panose="02020603050405020304" pitchFamily="18" charset="0"/>
                <a:cs typeface="Times New Roman" panose="02020603050405020304" pitchFamily="18" charset="0"/>
              </a:rPr>
              <a:t> немесе ескі </a:t>
            </a:r>
            <a:r>
              <a:rPr lang="ru-RU" sz="1800" dirty="0" err="1">
                <a:latin typeface="Times New Roman" panose="02020603050405020304" pitchFamily="18" charset="0"/>
                <a:cs typeface="Times New Roman" panose="02020603050405020304" pitchFamily="18" charset="0"/>
              </a:rPr>
              <a:t>жабынды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бөлшектеуден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ірі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кесектерді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ұсақтау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нәтижесінде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алынған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ұнтақталған</a:t>
            </a:r>
            <a:r>
              <a:rPr lang="ru-RU" sz="1800" dirty="0">
                <a:latin typeface="Times New Roman" panose="02020603050405020304" pitchFamily="18" charset="0"/>
                <a:cs typeface="Times New Roman" panose="02020603050405020304" pitchFamily="18" charset="0"/>
              </a:rPr>
              <a:t> материал.</a:t>
            </a:r>
          </a:p>
          <a:p>
            <a:r>
              <a:rPr lang="kk-KZ" sz="1800" b="1" dirty="0">
                <a:latin typeface="Times New Roman" panose="02020603050405020304" pitchFamily="18" charset="0"/>
                <a:cs typeface="Times New Roman" panose="02020603050405020304" pitchFamily="18" charset="0"/>
              </a:rPr>
              <a:t>Суық</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ресайклинг</a:t>
            </a:r>
            <a:r>
              <a:rPr lang="ru-RU" sz="1800" dirty="0">
                <a:latin typeface="Times New Roman" panose="02020603050405020304" pitchFamily="18" charset="0"/>
                <a:cs typeface="Times New Roman" panose="02020603050405020304" pitchFamily="18" charset="0"/>
              </a:rPr>
              <a:t> – </a:t>
            </a:r>
            <a:r>
              <a:rPr lang="kk-KZ" sz="1800" dirty="0">
                <a:latin typeface="Times New Roman" panose="02020603050405020304" pitchFamily="18" charset="0"/>
                <a:cs typeface="Times New Roman" panose="02020603050405020304" pitchFamily="18" charset="0"/>
              </a:rPr>
              <a:t>жол жамылғысы төсемесі</a:t>
            </a:r>
            <a:r>
              <a:rPr lang="ru-RU" sz="1800" dirty="0">
                <a:latin typeface="Times New Roman" panose="02020603050405020304" pitchFamily="18" charset="0"/>
                <a:cs typeface="Times New Roman" panose="02020603050405020304" pitchFamily="18" charset="0"/>
              </a:rPr>
              <a:t> мен </a:t>
            </a:r>
            <a:r>
              <a:rPr lang="ru-RU" sz="1800" dirty="0" err="1">
                <a:latin typeface="Times New Roman" panose="02020603050405020304" pitchFamily="18" charset="0"/>
                <a:cs typeface="Times New Roman" panose="02020603050405020304" pitchFamily="18" charset="0"/>
              </a:rPr>
              <a:t>негізін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салқын</a:t>
            </a:r>
            <a:r>
              <a:rPr lang="ru-RU" sz="1800" dirty="0">
                <a:latin typeface="Times New Roman" panose="02020603050405020304" pitchFamily="18" charset="0"/>
                <a:cs typeface="Times New Roman" panose="02020603050405020304" pitchFamily="18" charset="0"/>
              </a:rPr>
              <a:t> тәсілмен </a:t>
            </a:r>
            <a:r>
              <a:rPr lang="ru-RU" sz="1800" dirty="0" err="1">
                <a:latin typeface="Times New Roman" panose="02020603050405020304" pitchFamily="18" charset="0"/>
                <a:cs typeface="Times New Roman" panose="02020603050405020304" pitchFamily="18" charset="0"/>
              </a:rPr>
              <a:t>терең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фрезерлеуді</a:t>
            </a:r>
            <a:r>
              <a:rPr lang="ru-RU" sz="1800" dirty="0">
                <a:latin typeface="Times New Roman" panose="02020603050405020304" pitchFamily="18" charset="0"/>
                <a:cs typeface="Times New Roman" panose="02020603050405020304" pitchFamily="18" charset="0"/>
              </a:rPr>
              <a:t> (30 см </a:t>
            </a:r>
            <a:r>
              <a:rPr lang="ru-RU" sz="1800" dirty="0" err="1">
                <a:latin typeface="Times New Roman" panose="02020603050405020304" pitchFamily="18" charset="0"/>
                <a:cs typeface="Times New Roman" panose="02020603050405020304" pitchFamily="18" charset="0"/>
              </a:rPr>
              <a:t>дейін</a:t>
            </a:r>
            <a:r>
              <a:rPr lang="ru-RU" sz="1800" dirty="0">
                <a:latin typeface="Times New Roman" panose="02020603050405020304" pitchFamily="18" charset="0"/>
                <a:cs typeface="Times New Roman" panose="02020603050405020304" pitchFamily="18" charset="0"/>
              </a:rPr>
              <a:t>) және </a:t>
            </a:r>
            <a:r>
              <a:rPr lang="ru-RU" sz="1800" dirty="0" err="1">
                <a:latin typeface="Times New Roman" panose="02020603050405020304" pitchFamily="18" charset="0"/>
                <a:cs typeface="Times New Roman" panose="02020603050405020304" pitchFamily="18" charset="0"/>
              </a:rPr>
              <a:t>тікелей</a:t>
            </a:r>
            <a:r>
              <a:rPr lang="ru-RU" sz="1800" dirty="0">
                <a:latin typeface="Times New Roman" panose="02020603050405020304" pitchFamily="18" charset="0"/>
                <a:cs typeface="Times New Roman" panose="02020603050405020304" pitchFamily="18" charset="0"/>
              </a:rPr>
              <a:t> жол</a:t>
            </a:r>
            <a:r>
              <a:rPr lang="kk-KZ" sz="1800" dirty="0">
                <a:latin typeface="Times New Roman" panose="02020603050405020304" pitchFamily="18" charset="0"/>
                <a:cs typeface="Times New Roman" panose="02020603050405020304" pitchFamily="18" charset="0"/>
              </a:rPr>
              <a:t> үстінде ескі </a:t>
            </a:r>
            <a:r>
              <a:rPr lang="ru-RU" sz="1800" dirty="0" err="1">
                <a:latin typeface="Times New Roman" panose="02020603050405020304" pitchFamily="18" charset="0"/>
                <a:cs typeface="Times New Roman" panose="02020603050405020304" pitchFamily="18" charset="0"/>
              </a:rPr>
              <a:t>алынған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материалды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қиыршықтас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құм</a:t>
            </a:r>
            <a:r>
              <a:rPr lang="ru-RU" sz="1800" dirty="0">
                <a:latin typeface="Times New Roman" panose="02020603050405020304" pitchFamily="18" charset="0"/>
                <a:cs typeface="Times New Roman" panose="02020603050405020304" pitchFamily="18" charset="0"/>
              </a:rPr>
              <a:t>, цемент және су </a:t>
            </a:r>
            <a:r>
              <a:rPr lang="ru-RU" sz="1800" dirty="0" err="1">
                <a:latin typeface="Times New Roman" panose="02020603050405020304" pitchFamily="18" charset="0"/>
                <a:cs typeface="Times New Roman" panose="02020603050405020304" pitchFamily="18" charset="0"/>
              </a:rPr>
              <a:t>қос</a:t>
            </a:r>
            <a:r>
              <a:rPr lang="kk-KZ" sz="1800" dirty="0">
                <a:latin typeface="Times New Roman" panose="02020603050405020304" pitchFamily="18" charset="0"/>
                <a:cs typeface="Times New Roman" panose="02020603050405020304" pitchFamily="18" charset="0"/>
              </a:rPr>
              <a:t>у арқылы </a:t>
            </a:r>
            <a:r>
              <a:rPr lang="ru-RU" sz="1800" dirty="0" err="1">
                <a:latin typeface="Times New Roman" panose="02020603050405020304" pitchFamily="18" charset="0"/>
                <a:cs typeface="Times New Roman" panose="02020603050405020304" pitchFamily="18" charset="0"/>
              </a:rPr>
              <a:t>араластыр</a:t>
            </a:r>
            <a:r>
              <a:rPr lang="kk-KZ" sz="1800" dirty="0">
                <a:latin typeface="Times New Roman" panose="02020603050405020304" pitchFamily="18" charset="0"/>
                <a:cs typeface="Times New Roman" panose="02020603050405020304" pitchFamily="18" charset="0"/>
              </a:rPr>
              <a:t>у нәтижесінде </a:t>
            </a:r>
            <a:r>
              <a:rPr lang="ru-RU" sz="1800" dirty="0">
                <a:latin typeface="Times New Roman" panose="02020603050405020304" pitchFamily="18" charset="0"/>
                <a:cs typeface="Times New Roman" panose="02020603050405020304" pitchFamily="18" charset="0"/>
              </a:rPr>
              <a:t>жаңа жол </a:t>
            </a:r>
            <a:r>
              <a:rPr lang="kk-KZ" sz="1800" dirty="0">
                <a:latin typeface="Times New Roman" panose="02020603050405020304" pitchFamily="18" charset="0"/>
                <a:cs typeface="Times New Roman" panose="02020603050405020304" pitchFamily="18" charset="0"/>
              </a:rPr>
              <a:t>жамылғысын</a:t>
            </a:r>
            <a:r>
              <a:rPr lang="ru-RU" sz="1800" dirty="0">
                <a:latin typeface="Times New Roman" panose="02020603050405020304" pitchFamily="18" charset="0"/>
                <a:cs typeface="Times New Roman" panose="02020603050405020304" pitchFamily="18" charset="0"/>
              </a:rPr>
              <a:t> салу</a:t>
            </a:r>
            <a:r>
              <a:rPr lang="kk-KZ" sz="1800" dirty="0">
                <a:latin typeface="Times New Roman" panose="02020603050405020304" pitchFamily="18" charset="0"/>
                <a:cs typeface="Times New Roman" panose="02020603050405020304" pitchFamily="18" charset="0"/>
              </a:rPr>
              <a:t>ды </a:t>
            </a:r>
            <a:r>
              <a:rPr lang="ru-RU" sz="1800" dirty="0" err="1">
                <a:latin typeface="Times New Roman" panose="02020603050405020304" pitchFamily="18" charset="0"/>
                <a:cs typeface="Times New Roman" panose="02020603050405020304" pitchFamily="18" charset="0"/>
              </a:rPr>
              <a:t>көздейтін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жөндеу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әдісі</a:t>
            </a:r>
            <a:r>
              <a:rPr lang="kk-KZ" sz="1800" dirty="0">
                <a:latin typeface="Times New Roman" panose="02020603050405020304" pitchFamily="18" charset="0"/>
                <a:cs typeface="Times New Roman" panose="02020603050405020304" pitchFamily="18" charset="0"/>
              </a:rPr>
              <a:t>. Тұтқырғыш</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ретінде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цементпен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қатар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катионды</a:t>
            </a:r>
            <a:r>
              <a:rPr lang="ru-RU" sz="1800" dirty="0">
                <a:latin typeface="Times New Roman" panose="02020603050405020304" pitchFamily="18" charset="0"/>
                <a:cs typeface="Times New Roman" panose="02020603050405020304" pitchFamily="18" charset="0"/>
              </a:rPr>
              <a:t> битум </a:t>
            </a:r>
            <a:r>
              <a:rPr lang="ru-RU" sz="1800" dirty="0" err="1">
                <a:latin typeface="Times New Roman" panose="02020603050405020304" pitchFamily="18" charset="0"/>
                <a:cs typeface="Times New Roman" panose="02020603050405020304" pitchFamily="18" charset="0"/>
              </a:rPr>
              <a:t>эмульсиялары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пайдаланылуы</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мүмкін</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4280085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199" y="980728"/>
            <a:ext cx="8229600" cy="634082"/>
          </a:xfrm>
        </p:spPr>
        <p:txBody>
          <a:bodyPr>
            <a:normAutofit fontScale="90000"/>
          </a:bodyPr>
          <a:lstStyle/>
          <a:p>
            <a:r>
              <a:rPr lang="kk-KZ" sz="3100" b="1" dirty="0">
                <a:latin typeface="Times New Roman" pitchFamily="18" charset="0"/>
                <a:cs typeface="Times New Roman" pitchFamily="18" charset="0"/>
              </a:rPr>
              <a:t>Асфальт бетонды жамылғы төсемелерін жөндеу</a:t>
            </a:r>
            <a:r>
              <a:rPr lang="ru-RU" dirty="0"/>
              <a:t/>
            </a:r>
            <a:br>
              <a:rPr lang="ru-RU" dirty="0"/>
            </a:br>
            <a:endParaRPr lang="ru-RU" dirty="0"/>
          </a:p>
        </p:txBody>
      </p:sp>
      <p:sp>
        <p:nvSpPr>
          <p:cNvPr id="3" name="Объект 2"/>
          <p:cNvSpPr>
            <a:spLocks noGrp="1"/>
          </p:cNvSpPr>
          <p:nvPr>
            <p:ph idx="1"/>
          </p:nvPr>
        </p:nvSpPr>
        <p:spPr>
          <a:xfrm>
            <a:off x="457199" y="1412776"/>
            <a:ext cx="8229600" cy="4525963"/>
          </a:xfrm>
        </p:spPr>
        <p:txBody>
          <a:bodyPr>
            <a:noAutofit/>
          </a:bodyPr>
          <a:lstStyle/>
          <a:p>
            <a:pPr marL="0" indent="0">
              <a:buNone/>
            </a:pPr>
            <a:r>
              <a:rPr lang="kk-KZ" sz="2400" dirty="0">
                <a:latin typeface="Times New Roman" pitchFamily="18" charset="0"/>
                <a:cs typeface="Times New Roman" pitchFamily="18" charset="0"/>
              </a:rPr>
              <a:t>Асфальт бетонды жамылғы төсемелерін күрделі жөндеу жұмыстарына жататындар: </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бойлық және көлденең тегіссіздіктерді түзей отыра, жол жамылғысын күшейту, қосымша негіз бен төсеме қабаттарын жасау;</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жөнделетін жолдың сәйкес санаты нормасына байланысты жол жамылғысын кеңейту; </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фрезалау және регенерациялау әдістерімен тұрақсыз қабаттарды ауыстыру арқылы тереңдігі 45 мм-ден терең ойықтарды жою;</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жөнделген телімдерде және қайта салынған топырақ үйінділері үстіне жаңа жол жамылғысын салу.</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27834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3" name="Объект 2"/>
          <p:cNvSpPr>
            <a:spLocks noGrp="1"/>
          </p:cNvSpPr>
          <p:nvPr>
            <p:ph idx="1"/>
          </p:nvPr>
        </p:nvSpPr>
        <p:spPr>
          <a:xfrm>
            <a:off x="457200" y="1196752"/>
            <a:ext cx="8229600" cy="4929411"/>
          </a:xfrm>
        </p:spPr>
        <p:txBody>
          <a:bodyPr/>
          <a:lstStyle/>
          <a:p>
            <a:pPr marL="0" indent="0">
              <a:buNone/>
            </a:pPr>
            <a:r>
              <a:rPr lang="kk-KZ" dirty="0">
                <a:latin typeface="Times New Roman" pitchFamily="18" charset="0"/>
                <a:cs typeface="Times New Roman" pitchFamily="18" charset="0"/>
              </a:rPr>
              <a:t>Барлық жұмыстар бірнеше этаптан тұрады:</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дайындық жұмыстары;</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материалдарды дайындау және жеткізу;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материалдарды тарату және жаю;</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материалдарды нығыздау;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ақырғы жұмыстар: жөнделген телімді күту және қозғалысты ұйымдастыру. </a:t>
            </a:r>
            <a:endParaRPr lang="ru-RU"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3909383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200" y="548680"/>
            <a:ext cx="8229600" cy="648072"/>
          </a:xfrm>
        </p:spPr>
        <p:txBody>
          <a:bodyPr>
            <a:normAutofit/>
          </a:bodyPr>
          <a:lstStyle/>
          <a:p>
            <a:r>
              <a:rPr lang="kk-KZ" sz="3200" b="1" i="1" dirty="0">
                <a:latin typeface="Times New Roman" pitchFamily="18" charset="0"/>
                <a:cs typeface="Times New Roman" pitchFamily="18" charset="0"/>
              </a:rPr>
              <a:t>Дайындық жұмыстарының құрамы:</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457200" y="1124744"/>
            <a:ext cx="8229600" cy="5328592"/>
          </a:xfrm>
        </p:spPr>
        <p:txBody>
          <a:bodyPr>
            <a:normAutofit fontScale="32500" lnSpcReduction="20000"/>
          </a:bodyPr>
          <a:lstStyle/>
          <a:p>
            <a:pPr lvl="0"/>
            <a:r>
              <a:rPr lang="kk-KZ" sz="6800" dirty="0">
                <a:latin typeface="Times New Roman" pitchFamily="18" charset="0"/>
                <a:cs typeface="Times New Roman" pitchFamily="18" charset="0"/>
              </a:rPr>
              <a:t>жөндеу жұмыстарын жүргізу шартын бағалау, жобалық-сметалық құжаттарды оқу және сараптау; жұмыстар түрлері мен көлемдерін анықтау, материалдар жеткізу шарттарын анықтау;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ықтималды машиналар және қондырғылар құрамдарын таңдау;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олардың жұмысқа дайындығын тексеру;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технологиялық карта және жұмыстарды ұйымдастыру графигін жасау;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материалдар және жұмыстар сапаларын бақылауды ұйымдастыру;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жөндеу жұмыстары өтетін телімде қозғалысты ұйымдастыру (қоршаулар, уақытша жол белгілерін қою, айналма жол салу және т.б.);</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ескі төсеме бетін тазалау, жуу, майлау, жарықшақтарды бітеу;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тегістегіш қабат салу.</a:t>
            </a:r>
            <a:endParaRPr lang="ru-RU" sz="6800"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22939848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491</Words>
  <Application>Microsoft Office PowerPoint</Application>
  <PresentationFormat>Экран (4:3)</PresentationFormat>
  <Paragraphs>33</Paragraphs>
  <Slides>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Arial</vt:lpstr>
      <vt:lpstr>Calibri</vt:lpstr>
      <vt:lpstr>Times New Roman</vt:lpstr>
      <vt:lpstr>Тема Office</vt:lpstr>
      <vt:lpstr>Жол төсемесін және жол  жамылғысын жөндеу технологиясы</vt:lpstr>
      <vt:lpstr>ТЕРМИНДЕР ЖӘНЕ АНЫҚТАМАЛАР</vt:lpstr>
      <vt:lpstr>Презентация PowerPoint</vt:lpstr>
      <vt:lpstr>Асфальт бетонды жамылғы төсемелерін жөндеу </vt:lpstr>
      <vt:lpstr>Презентация PowerPoint</vt:lpstr>
      <vt:lpstr>Дайындық жұмыстарының құрамы: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Жол төсемесін және жол  жамылғысын жөндеу технологиясы</dc:title>
  <dc:creator>Админ</dc:creator>
  <cp:lastModifiedBy>Bakytbek</cp:lastModifiedBy>
  <cp:revision>10</cp:revision>
  <dcterms:created xsi:type="dcterms:W3CDTF">2016-04-10T07:03:49Z</dcterms:created>
  <dcterms:modified xsi:type="dcterms:W3CDTF">2021-04-25T09:09:41Z</dcterms:modified>
</cp:coreProperties>
</file>